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70" r:id="rId4"/>
    <p:sldId id="261" r:id="rId5"/>
    <p:sldId id="272" r:id="rId6"/>
    <p:sldId id="271" r:id="rId7"/>
    <p:sldId id="263" r:id="rId8"/>
    <p:sldId id="265" r:id="rId9"/>
    <p:sldId id="264" r:id="rId10"/>
    <p:sldId id="266" r:id="rId11"/>
    <p:sldId id="258" r:id="rId12"/>
    <p:sldId id="259" r:id="rId13"/>
    <p:sldId id="267" r:id="rId14"/>
    <p:sldId id="268" r:id="rId15"/>
    <p:sldId id="26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A7F2C-2D7A-4A89-B437-5E348673ED40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DD0B-25E5-4CB8-BF46-7B13D046B3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CF1468-3FCE-4BF9-A077-42E49D9E635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C4973-4E38-4336-B265-075F860E2FB3}" type="datetimeFigureOut">
              <a:rPr lang="en-GB" smtClean="0"/>
              <a:pPr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1D35-122E-4035-9564-736D4ED0112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te-toPHWV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9750" y="155733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   Language is communicating 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</a:t>
            </a:r>
            <a:br>
              <a:rPr lang="en-GB" dirty="0" smtClean="0">
                <a:latin typeface="Comic Sans MS" pitchFamily="66" charset="0"/>
                <a:sym typeface="Wingdings" pitchFamily="2" charset="2"/>
              </a:rPr>
            </a:br>
            <a:r>
              <a:rPr lang="en-GB" dirty="0" smtClean="0">
                <a:latin typeface="Comic Sans MS" pitchFamily="66" charset="0"/>
              </a:rPr>
              <a:t> 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You’ve chosen a language </a:t>
            </a:r>
            <a:r>
              <a:rPr lang="en-GB" dirty="0" smtClean="0">
                <a:latin typeface="Comic Sans MS" pitchFamily="66" charset="0"/>
                <a:sym typeface="Wingdings" pitchFamily="2" charset="2"/>
              </a:rPr>
              <a:t> Hurray!</a:t>
            </a:r>
            <a:br>
              <a:rPr lang="en-GB" dirty="0" smtClean="0">
                <a:latin typeface="Comic Sans MS" pitchFamily="66" charset="0"/>
                <a:sym typeface="Wingdings" pitchFamily="2" charset="2"/>
              </a:rPr>
            </a:br>
            <a:r>
              <a:rPr lang="en-GB" dirty="0" smtClean="0">
                <a:latin typeface="Comic Sans MS" pitchFamily="66" charset="0"/>
              </a:rPr>
              <a:t/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National 5 </a:t>
            </a:r>
          </a:p>
        </p:txBody>
      </p:sp>
      <p:pic>
        <p:nvPicPr>
          <p:cNvPr id="2052" name="Picture 5" descr="http://www.gotmesh.org/wp-content/uploads/2013/03/Learn-A-New-Language-295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www.gotmesh.org/wp-content/uploads/2013/03/Learn-A-New-Language-295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0"/>
            <a:ext cx="104360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http://www.specialeducationadvisor.com/wp-content/uploads/2012/01/speech-bub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1743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ttp://www.specialeducationadvisor.com/wp-content/uploads/2012/01/speech-bub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924944"/>
            <a:ext cx="1743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You will learn many skills which are useful in a wide range of future careers, such as the ability to communicate clearly, being confident about speaking in public, using problem-solving strategies, etc.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Autofit/>
          </a:bodyPr>
          <a:lstStyle/>
          <a:p>
            <a:r>
              <a:rPr lang="en-GB" sz="3200" b="1" i="1" u="sng" dirty="0" smtClean="0">
                <a:latin typeface="Comic Sans MS" pitchFamily="66" charset="0"/>
              </a:rPr>
              <a:t>During the course you will work on two Units which you must pass assessments in. </a:t>
            </a:r>
            <a:r>
              <a:rPr lang="en-GB" sz="3200" dirty="0" smtClean="0">
                <a:latin typeface="Comic Sans MS" pitchFamily="66" charset="0"/>
              </a:rPr>
              <a:t/>
            </a:r>
            <a:br>
              <a:rPr lang="en-GB" sz="3200" dirty="0" smtClean="0">
                <a:latin typeface="Comic Sans MS" pitchFamily="66" charset="0"/>
              </a:rPr>
            </a:b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sz="3300" dirty="0">
              <a:latin typeface="Comic Sans MS" pitchFamily="66" charset="0"/>
            </a:endParaRPr>
          </a:p>
          <a:p>
            <a:r>
              <a:rPr lang="en-GB" sz="3300" b="1" u="sng" dirty="0">
                <a:latin typeface="Comic Sans MS" pitchFamily="66" charset="0"/>
              </a:rPr>
              <a:t>1. Understanding Language</a:t>
            </a:r>
            <a:r>
              <a:rPr lang="en-GB" sz="3300" b="1" dirty="0">
                <a:latin typeface="Comic Sans MS" pitchFamily="66" charset="0"/>
              </a:rPr>
              <a:t> </a:t>
            </a:r>
            <a:endParaRPr lang="en-GB" sz="33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300" b="1" dirty="0">
                <a:latin typeface="Comic Sans MS" pitchFamily="66" charset="0"/>
              </a:rPr>
              <a:t> </a:t>
            </a:r>
            <a:r>
              <a:rPr lang="en-GB" sz="3300" b="1" dirty="0" smtClean="0">
                <a:latin typeface="Comic Sans MS" pitchFamily="66" charset="0"/>
              </a:rPr>
              <a:t>  </a:t>
            </a:r>
            <a:r>
              <a:rPr lang="en-GB" sz="3300" dirty="0" smtClean="0">
                <a:latin typeface="Comic Sans MS" pitchFamily="66" charset="0"/>
              </a:rPr>
              <a:t>This </a:t>
            </a:r>
            <a:r>
              <a:rPr lang="en-GB" sz="3300" dirty="0">
                <a:latin typeface="Comic Sans MS" pitchFamily="66" charset="0"/>
              </a:rPr>
              <a:t>is about your ability to READ AND LISTEN to written and spoken French OR Spanish</a:t>
            </a:r>
            <a:r>
              <a:rPr lang="en-GB" sz="3300" dirty="0" smtClean="0">
                <a:latin typeface="Comic Sans MS" pitchFamily="66" charset="0"/>
              </a:rPr>
              <a:t>.</a:t>
            </a:r>
          </a:p>
          <a:p>
            <a:endParaRPr lang="en-GB" sz="3300" dirty="0">
              <a:latin typeface="Comic Sans MS" pitchFamily="66" charset="0"/>
            </a:endParaRPr>
          </a:p>
          <a:p>
            <a:r>
              <a:rPr lang="en-GB" sz="3300" b="1" u="sng" dirty="0">
                <a:latin typeface="Comic Sans MS" pitchFamily="66" charset="0"/>
              </a:rPr>
              <a:t>2. Using Language</a:t>
            </a:r>
            <a:r>
              <a:rPr lang="en-GB" sz="3300" dirty="0">
                <a:latin typeface="Comic Sans MS" pitchFamily="66" charset="0"/>
              </a:rPr>
              <a:t> </a:t>
            </a:r>
            <a:endParaRPr lang="en-GB" sz="33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300" dirty="0" smtClean="0">
                <a:latin typeface="Comic Sans MS" pitchFamily="66" charset="0"/>
              </a:rPr>
              <a:t>   This </a:t>
            </a:r>
            <a:r>
              <a:rPr lang="en-GB" sz="3300" dirty="0">
                <a:latin typeface="Comic Sans MS" pitchFamily="66" charset="0"/>
              </a:rPr>
              <a:t>is about your ability to TALK and WRITE in French or Spanish. </a:t>
            </a:r>
          </a:p>
          <a:p>
            <a:endParaRPr lang="en-GB" sz="3300" dirty="0">
              <a:latin typeface="Comic Sans MS" pitchFamily="66" charset="0"/>
            </a:endParaRPr>
          </a:p>
          <a:p>
            <a:r>
              <a:rPr lang="en-GB" sz="3300" u="sng" dirty="0" smtClean="0">
                <a:latin typeface="Comic Sans MS" pitchFamily="66" charset="0"/>
              </a:rPr>
              <a:t>You will do assessments </a:t>
            </a:r>
            <a:r>
              <a:rPr lang="en-GB" sz="3300" u="sng" dirty="0">
                <a:latin typeface="Comic Sans MS" pitchFamily="66" charset="0"/>
              </a:rPr>
              <a:t>for these Units </a:t>
            </a:r>
            <a:r>
              <a:rPr lang="en-GB" sz="3300" u="sng" dirty="0" smtClean="0">
                <a:latin typeface="Comic Sans MS" pitchFamily="66" charset="0"/>
              </a:rPr>
              <a:t>throughout the year in class time when you are ready, marked </a:t>
            </a:r>
            <a:r>
              <a:rPr lang="en-GB" sz="3300" u="sng" dirty="0">
                <a:latin typeface="Comic Sans MS" pitchFamily="66" charset="0"/>
              </a:rPr>
              <a:t>by your </a:t>
            </a:r>
            <a:r>
              <a:rPr lang="en-GB" sz="3300" u="sng" dirty="0" smtClean="0">
                <a:latin typeface="Comic Sans MS" pitchFamily="66" charset="0"/>
              </a:rPr>
              <a:t>teacher.</a:t>
            </a:r>
            <a:endParaRPr lang="en-GB" sz="3300" dirty="0" smtClean="0">
              <a:latin typeface="Comic Sans MS" pitchFamily="66" charset="0"/>
            </a:endParaRPr>
          </a:p>
          <a:p>
            <a:r>
              <a:rPr lang="en-GB" sz="3300" dirty="0" smtClean="0">
                <a:latin typeface="Comic Sans MS" pitchFamily="66" charset="0"/>
              </a:rPr>
              <a:t>We will keep a bank </a:t>
            </a:r>
            <a:r>
              <a:rPr lang="en-GB" sz="3300" dirty="0">
                <a:latin typeface="Comic Sans MS" pitchFamily="66" charset="0"/>
              </a:rPr>
              <a:t>of EVIDENCE to show that you have passed the </a:t>
            </a:r>
            <a:r>
              <a:rPr lang="en-GB" sz="3300" dirty="0" smtClean="0">
                <a:latin typeface="Comic Sans MS" pitchFamily="66" charset="0"/>
              </a:rPr>
              <a:t>units.</a:t>
            </a: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1045840" cy="73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76872"/>
            <a:ext cx="126064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73016"/>
            <a:ext cx="1152128" cy="7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119820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AT NATIONAL 5</a:t>
            </a:r>
            <a:r>
              <a:rPr lang="en-GB" dirty="0" smtClean="0"/>
              <a:t> you will also sit </a:t>
            </a:r>
            <a:r>
              <a:rPr lang="en-GB" b="1" u="sng" dirty="0" smtClean="0"/>
              <a:t>EXTERNAL EXAMS </a:t>
            </a:r>
            <a:r>
              <a:rPr lang="en-GB" dirty="0" smtClean="0"/>
              <a:t>at the end of the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READING (30%)               LISTENING(20%)     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TALKING (30%)                WRITING (20%)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1045840" cy="73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484784"/>
            <a:ext cx="111663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789040"/>
            <a:ext cx="1152128" cy="7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45024"/>
            <a:ext cx="112620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2132856"/>
            <a:ext cx="3456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You </a:t>
            </a:r>
            <a:r>
              <a:rPr lang="en-GB" sz="2200" dirty="0"/>
              <a:t>will read three texts in the modern language. You will </a:t>
            </a:r>
            <a:r>
              <a:rPr lang="en-GB" sz="2200" dirty="0" smtClean="0"/>
              <a:t>respond </a:t>
            </a:r>
            <a:r>
              <a:rPr lang="en-GB" sz="2200" dirty="0"/>
              <a:t>to questions in English by using English. You may use a </a:t>
            </a:r>
            <a:r>
              <a:rPr lang="en-GB" sz="2200" dirty="0" smtClean="0"/>
              <a:t>dictionary.</a:t>
            </a:r>
            <a:endParaRPr lang="en-GB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276872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319464" y="4509120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You </a:t>
            </a:r>
            <a:r>
              <a:rPr lang="en-GB" sz="2200" dirty="0"/>
              <a:t>will produce one written text in the form of a job application </a:t>
            </a:r>
            <a:r>
              <a:rPr lang="en-GB" sz="2200" dirty="0" smtClean="0"/>
              <a:t>email. </a:t>
            </a:r>
            <a:r>
              <a:rPr lang="en-GB" sz="2200" dirty="0"/>
              <a:t>This is supported by six bullet points (4 of which you will know beforehand) which you must address. You may use a dictionary.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25144"/>
            <a:ext cx="4427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You will deliver a </a:t>
            </a:r>
            <a:r>
              <a:rPr lang="en-GB" sz="2200" u="sng" dirty="0"/>
              <a:t>presentation</a:t>
            </a:r>
            <a:r>
              <a:rPr lang="en-GB" sz="2200" dirty="0"/>
              <a:t> </a:t>
            </a:r>
            <a:r>
              <a:rPr lang="en-GB" sz="2200" dirty="0" smtClean="0"/>
              <a:t>on a topic  you have studied and you </a:t>
            </a:r>
            <a:r>
              <a:rPr lang="en-GB" sz="2200" dirty="0"/>
              <a:t>will take part in a natural, </a:t>
            </a:r>
            <a:r>
              <a:rPr lang="en-GB" sz="2200" u="sng" dirty="0" smtClean="0"/>
              <a:t>conversation</a:t>
            </a:r>
            <a:r>
              <a:rPr lang="en-GB" sz="2200" dirty="0" smtClean="0"/>
              <a:t> </a:t>
            </a:r>
            <a:r>
              <a:rPr lang="en-GB" sz="2200" dirty="0"/>
              <a:t>with your </a:t>
            </a:r>
            <a:r>
              <a:rPr lang="en-GB" sz="2200" dirty="0" smtClean="0"/>
              <a:t>teacher. </a:t>
            </a:r>
            <a:endParaRPr lang="en-GB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2132856"/>
            <a:ext cx="464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will listen to one monologue and one short conversation in the modern language. You will answer questions in English and respond in English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>
                <a:latin typeface="Comic Sans MS" pitchFamily="66" charset="0"/>
              </a:rPr>
              <a:t>Concentrate on all listening and reading activities done in class – you will build exam skills without even realising it.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>
                <a:latin typeface="Comic Sans MS" pitchFamily="66" charset="0"/>
              </a:rPr>
              <a:t>Learn vocabulary on a weekly basis to make sure it sticks in your long-term memory ready to pop up when you need it in an exam.  There is too much too learn if you leave it until a week before the exam!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>
                <a:latin typeface="Comic Sans MS" pitchFamily="66" charset="0"/>
              </a:rPr>
              <a:t>Read/listen as much in the language as you can online – you will be given some good websites!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How can I succeed in the reading and listening exams?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764704"/>
            <a:ext cx="1045840" cy="73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352" y="620688"/>
            <a:ext cx="126064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en-GB" dirty="0" smtClean="0">
                <a:latin typeface="Comic Sans MS" pitchFamily="66" charset="0"/>
              </a:rPr>
              <a:t>Practise your pronunciation and accent whenever you can (no-one can hear you in the shower!).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en-GB" dirty="0" smtClean="0">
                <a:latin typeface="Comic Sans MS" pitchFamily="66" charset="0"/>
              </a:rPr>
              <a:t>Record yourself on your </a:t>
            </a:r>
            <a:r>
              <a:rPr lang="en-GB" dirty="0" err="1" smtClean="0">
                <a:latin typeface="Comic Sans MS" pitchFamily="66" charset="0"/>
              </a:rPr>
              <a:t>Ipod</a:t>
            </a:r>
            <a:r>
              <a:rPr lang="en-GB" dirty="0" smtClean="0">
                <a:latin typeface="Comic Sans MS" pitchFamily="66" charset="0"/>
              </a:rPr>
              <a:t> and listen over and over again.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en-GB" dirty="0" smtClean="0">
                <a:latin typeface="Comic Sans MS" pitchFamily="66" charset="0"/>
              </a:rPr>
              <a:t>Practise with someone else and make sure you test yourself.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GB" dirty="0">
                <a:latin typeface="Comic Sans MS" pitchFamily="66" charset="0"/>
              </a:rPr>
              <a:t>Know all your key past/present/future verbs and structures off by heart so that you feel confident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GB" dirty="0">
                <a:latin typeface="Comic Sans MS" pitchFamily="66" charset="0"/>
              </a:rPr>
              <a:t>Be able to give a variety of opinions and </a:t>
            </a:r>
            <a:r>
              <a:rPr lang="en-GB" dirty="0" smtClean="0">
                <a:latin typeface="Comic Sans MS" pitchFamily="66" charset="0"/>
              </a:rPr>
              <a:t>reason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How can I succeed in the speaking assessments?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04664"/>
            <a:ext cx="119820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en-GB" dirty="0" smtClean="0">
                <a:latin typeface="Comic Sans MS" pitchFamily="66" charset="0"/>
              </a:rPr>
              <a:t>Know a variation of key vocabulary and spellings and don’t rely too much on the dictionary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en-GB" dirty="0" smtClean="0">
                <a:latin typeface="Comic Sans MS" pitchFamily="66" charset="0"/>
              </a:rPr>
              <a:t>Know all your key past/present/future verbs and structures off by heart so that you feel confident.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GB" dirty="0" smtClean="0">
                <a:latin typeface="Comic Sans MS" pitchFamily="66" charset="0"/>
              </a:rPr>
              <a:t>Know </a:t>
            </a:r>
            <a:r>
              <a:rPr lang="en-GB" dirty="0">
                <a:latin typeface="Comic Sans MS" pitchFamily="66" charset="0"/>
              </a:rPr>
              <a:t>your key grammar points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GB" dirty="0">
                <a:latin typeface="Comic Sans MS" pitchFamily="66" charset="0"/>
              </a:rPr>
              <a:t>Use your notes </a:t>
            </a:r>
            <a:r>
              <a:rPr lang="en-GB" dirty="0" smtClean="0">
                <a:latin typeface="Comic Sans MS" pitchFamily="66" charset="0"/>
              </a:rPr>
              <a:t>well!</a:t>
            </a:r>
            <a:endParaRPr lang="en-GB" dirty="0">
              <a:latin typeface="Comic Sans MS" pitchFamily="66" charset="0"/>
            </a:endParaRPr>
          </a:p>
          <a:p>
            <a:pPr marL="623888" indent="-514350">
              <a:buNone/>
            </a:pPr>
            <a:endParaRPr lang="en-GB" dirty="0" smtClean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How can I succeed in the writing assessments?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836712"/>
            <a:ext cx="1152128" cy="7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Work hard and enjoy your </a:t>
            </a:r>
            <a:r>
              <a:rPr lang="en-GB" smtClean="0"/>
              <a:t>learning</a:t>
            </a:r>
            <a:r>
              <a:rPr lang="en-GB" smtClean="0">
                <a:sym typeface="Wingdings" pitchFamily="2" charset="2"/>
              </a:rPr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 descr="http://quotespaper.com/wp-content/uploads/2014/01/Without-Hard-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505019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24862" cy="1198562"/>
          </a:xfrm>
        </p:spPr>
        <p:txBody>
          <a:bodyPr>
            <a:normAutofit lnSpcReduction="10000"/>
          </a:bodyPr>
          <a:lstStyle/>
          <a:p>
            <a:pPr marR="0" algn="l"/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L’objectif: </a:t>
            </a:r>
          </a:p>
          <a:p>
            <a:pPr marR="0" algn="l"/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i) to </a:t>
            </a:r>
            <a:r>
              <a:rPr lang="fr-FR" sz="2500" dirty="0" err="1" smtClean="0">
                <a:solidFill>
                  <a:schemeClr val="tx1"/>
                </a:solidFill>
                <a:latin typeface="Comic Sans MS" pitchFamily="66" charset="0"/>
              </a:rPr>
              <a:t>be</a:t>
            </a:r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 able to </a:t>
            </a:r>
            <a:r>
              <a:rPr lang="fr-FR" sz="2500" dirty="0" err="1" smtClean="0">
                <a:solidFill>
                  <a:schemeClr val="tx1"/>
                </a:solidFill>
                <a:latin typeface="Comic Sans MS" pitchFamily="66" charset="0"/>
              </a:rPr>
              <a:t>discuss</a:t>
            </a:r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500" dirty="0" err="1" smtClean="0">
                <a:solidFill>
                  <a:schemeClr val="tx1"/>
                </a:solidFill>
                <a:latin typeface="Comic Sans MS" pitchFamily="66" charset="0"/>
              </a:rPr>
              <a:t>reasons</a:t>
            </a:r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 for </a:t>
            </a:r>
            <a:r>
              <a:rPr lang="fr-FR" sz="2500" dirty="0" err="1" smtClean="0">
                <a:solidFill>
                  <a:schemeClr val="tx1"/>
                </a:solidFill>
                <a:latin typeface="Comic Sans MS" pitchFamily="66" charset="0"/>
              </a:rPr>
              <a:t>studying</a:t>
            </a:r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 a </a:t>
            </a:r>
            <a:r>
              <a:rPr lang="fr-FR" sz="2500" dirty="0" err="1" smtClean="0">
                <a:solidFill>
                  <a:schemeClr val="tx1"/>
                </a:solidFill>
                <a:latin typeface="Comic Sans MS" pitchFamily="66" charset="0"/>
              </a:rPr>
              <a:t>language</a:t>
            </a:r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 ii) to </a:t>
            </a:r>
            <a:r>
              <a:rPr lang="fr-FR" sz="2500" dirty="0" err="1" smtClean="0">
                <a:solidFill>
                  <a:schemeClr val="tx1"/>
                </a:solidFill>
                <a:latin typeface="Comic Sans MS" pitchFamily="66" charset="0"/>
              </a:rPr>
              <a:t>learn</a:t>
            </a:r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 about the </a:t>
            </a:r>
            <a:r>
              <a:rPr lang="fr-FR" sz="2500" dirty="0" err="1" smtClean="0">
                <a:solidFill>
                  <a:schemeClr val="tx1"/>
                </a:solidFill>
                <a:latin typeface="Comic Sans MS" pitchFamily="66" charset="0"/>
              </a:rPr>
              <a:t>languages</a:t>
            </a:r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 course </a:t>
            </a:r>
            <a:r>
              <a:rPr lang="fr-FR" sz="2500" dirty="0" err="1" smtClean="0">
                <a:solidFill>
                  <a:schemeClr val="tx1"/>
                </a:solidFill>
                <a:latin typeface="Comic Sans MS" pitchFamily="66" charset="0"/>
              </a:rPr>
              <a:t>at</a:t>
            </a:r>
            <a:r>
              <a:rPr lang="fr-FR" sz="2500" dirty="0" smtClean="0">
                <a:solidFill>
                  <a:schemeClr val="tx1"/>
                </a:solidFill>
                <a:latin typeface="Comic Sans MS" pitchFamily="66" charset="0"/>
              </a:rPr>
              <a:t> National 5 </a:t>
            </a:r>
          </a:p>
        </p:txBody>
      </p:sp>
      <p:sp>
        <p:nvSpPr>
          <p:cNvPr id="1024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5220072" y="188640"/>
            <a:ext cx="3455988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Aujourd’hui c’est…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72816"/>
            <a:ext cx="9144000" cy="3743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Comic Sans MS" pitchFamily="66" charset="0"/>
              </a:rPr>
              <a:t>True</a:t>
            </a:r>
            <a:r>
              <a:rPr lang="fr-FR" sz="2000" b="1" dirty="0">
                <a:latin typeface="Comic Sans MS" pitchFamily="66" charset="0"/>
              </a:rPr>
              <a:t> or False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400" dirty="0">
                <a:latin typeface="Comic Sans MS" pitchFamily="66" charset="0"/>
              </a:rPr>
              <a:t>Languages have existed since about 100,000 BC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400" dirty="0">
                <a:latin typeface="Comic Sans MS" pitchFamily="66" charset="0"/>
              </a:rPr>
              <a:t>Currently there are now </a:t>
            </a:r>
            <a:r>
              <a:rPr lang="en-IE" sz="2400" dirty="0" smtClean="0">
                <a:latin typeface="Comic Sans MS" pitchFamily="66" charset="0"/>
              </a:rPr>
              <a:t>more than </a:t>
            </a:r>
            <a:r>
              <a:rPr lang="en-IE" sz="2400" dirty="0">
                <a:latin typeface="Comic Sans MS" pitchFamily="66" charset="0"/>
              </a:rPr>
              <a:t>6000 languages spoken in the world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400" dirty="0">
                <a:latin typeface="Comic Sans MS" pitchFamily="66" charset="0"/>
              </a:rPr>
              <a:t>Only 6% of the world’s population speak English as a </a:t>
            </a:r>
            <a:r>
              <a:rPr lang="en-IE" sz="2400" b="1" dirty="0">
                <a:latin typeface="Comic Sans MS" pitchFamily="66" charset="0"/>
              </a:rPr>
              <a:t>first</a:t>
            </a:r>
            <a:r>
              <a:rPr lang="en-IE" sz="2400" dirty="0">
                <a:latin typeface="Comic Sans MS" pitchFamily="66" charset="0"/>
              </a:rPr>
              <a:t> language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400" dirty="0">
                <a:latin typeface="Comic Sans MS" pitchFamily="66" charset="0"/>
              </a:rPr>
              <a:t>75% of the world’s population </a:t>
            </a:r>
            <a:r>
              <a:rPr lang="en-IE" sz="2400" b="1" dirty="0">
                <a:latin typeface="Comic Sans MS" pitchFamily="66" charset="0"/>
              </a:rPr>
              <a:t>don’t speak </a:t>
            </a:r>
            <a:r>
              <a:rPr lang="en-IE" sz="2400" dirty="0">
                <a:latin typeface="Comic Sans MS" pitchFamily="66" charset="0"/>
              </a:rPr>
              <a:t>any English at 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517232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omic Sans MS" pitchFamily="66" charset="0"/>
              </a:rPr>
              <a:t>ALL OF THE ABOVE ARE TRUE!!!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23528" y="404664"/>
            <a:ext cx="84963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sz="5000" dirty="0" smtClean="0">
                <a:solidFill>
                  <a:srgbClr val="FFFFFF"/>
                </a:solidFill>
                <a:latin typeface="Trebuchet MS" pitchFamily="34" charset="0"/>
              </a:rPr>
              <a:t>Languages are important! </a:t>
            </a:r>
            <a:endParaRPr lang="en-GB" sz="50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2070" name="Picture 22" descr="montage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Why is it good to study a Spanish?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  <a:hlinkClick r:id="rId2"/>
              </a:rPr>
              <a:t>http://www.youtube.com/watch?v=-te-toPHWVQ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My Spanish experiences… 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6388" name="Picture 2" descr="https://fbcdn-sphotos-e-a.akamaihd.net/hphotos-ak-ash3/t1.0-9/169003_10150173429319056_66646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573463"/>
            <a:ext cx="393382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s://scontent-b-lhr.xx.fbcdn.net/hphotos-frc3/t1.0-9/180612_10150173415689056_149837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0"/>
            <a:ext cx="25558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s://fbcdn-sphotos-a-a.akamaihd.net/hphotos-ak-ash2/t1.0-9/37857_467748664055_394434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4900"/>
            <a:ext cx="5562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https://scontent-a-lhr.xx.fbcdn.net/hphotos-ash2/t1.0-9/26471_419111674055_416264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035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https://fbcdn-sphotos-b-a.akamaihd.net/hphotos-ak-frc3/t1.0-9/28392_452653499055_288343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1268760"/>
            <a:ext cx="30591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4" descr="https://scontent-b-lhr.xx.fbcdn.net/hphotos-frc3/t1.0-9/28392_452665264055_8226371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3141663"/>
            <a:ext cx="34575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https://scontent-b-lhr.xx.fbcdn.net/hphotos-frc3/t1.0-9/28392_452662889055_6116631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-242888"/>
            <a:ext cx="3529012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8" descr="https://fbcdn-sphotos-d-a.akamaihd.net/hphotos-ak-frc3/t1.0-9/260_227143125000_1063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412776"/>
            <a:ext cx="41687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will add an international dimension to your choice of subjects at this stage which only 30% of students in the UK have and most of them go to private schools!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i="1" u="sng" dirty="0" smtClean="0">
                <a:latin typeface="Comic Sans MS" pitchFamily="66" charset="0"/>
              </a:rPr>
              <a:t>What is good about doing a language at National 5?</a:t>
            </a:r>
            <a:endParaRPr lang="en-GB" b="1" i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You will create greater opportunities for yourself to work abroad, or for companies in the UK with international links. Many employers look for people who speak a foreign language.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You will learn about the countries where the language is spoken and get a lot more out of a trip there.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721</Words>
  <Application>Microsoft Office PowerPoint</Application>
  <PresentationFormat>On-screen Show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Language is communicating    You’ve chosen a language  Hurray!  National 5 </vt:lpstr>
      <vt:lpstr>Slide 2</vt:lpstr>
      <vt:lpstr>Slide 3</vt:lpstr>
      <vt:lpstr>Why is it good to study a Spanish?</vt:lpstr>
      <vt:lpstr>My Spanish experiences… </vt:lpstr>
      <vt:lpstr>Slide 6</vt:lpstr>
      <vt:lpstr>What is good about doing a language at National 5?</vt:lpstr>
      <vt:lpstr>Slide 8</vt:lpstr>
      <vt:lpstr>Slide 9</vt:lpstr>
      <vt:lpstr>Slide 10</vt:lpstr>
      <vt:lpstr>During the course you will work on two Units which you must pass assessments in.  </vt:lpstr>
      <vt:lpstr>AT NATIONAL 5 you will also sit EXTERNAL EXAMS at the end of the year</vt:lpstr>
      <vt:lpstr>How can I succeed in the reading and listening exams?</vt:lpstr>
      <vt:lpstr>How can I succeed in the speaking assessments? </vt:lpstr>
      <vt:lpstr>How can I succeed in the writing assessments?</vt:lpstr>
      <vt:lpstr>Work hard and enjoy your learning!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is communicating    You’ve chosen a language  Hurray!  National 5</dc:title>
  <dc:creator>Paul Graham</dc:creator>
  <cp:lastModifiedBy>Paul Graham</cp:lastModifiedBy>
  <cp:revision>7</cp:revision>
  <dcterms:created xsi:type="dcterms:W3CDTF">2014-05-26T11:23:41Z</dcterms:created>
  <dcterms:modified xsi:type="dcterms:W3CDTF">2014-05-27T19:06:16Z</dcterms:modified>
</cp:coreProperties>
</file>